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notesMasterIdLst>
    <p:notesMasterId r:id="rId14"/>
  </p:notesMasterIdLst>
  <p:sldIdLst>
    <p:sldId id="298" r:id="rId2"/>
    <p:sldId id="259" r:id="rId3"/>
    <p:sldId id="286" r:id="rId4"/>
    <p:sldId id="282" r:id="rId5"/>
    <p:sldId id="299" r:id="rId6"/>
    <p:sldId id="290" r:id="rId7"/>
    <p:sldId id="301" r:id="rId8"/>
    <p:sldId id="302" r:id="rId9"/>
    <p:sldId id="303" r:id="rId10"/>
    <p:sldId id="294" r:id="rId11"/>
    <p:sldId id="296" r:id="rId12"/>
    <p:sldId id="295" r:id="rId13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0066"/>
    <a:srgbClr val="FF3300"/>
    <a:srgbClr val="00FFFF"/>
    <a:srgbClr val="FFFF00"/>
    <a:srgbClr val="66FF66"/>
    <a:srgbClr val="33CCFF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244" autoAdjust="0"/>
    <p:restoredTop sz="94660"/>
  </p:normalViewPr>
  <p:slideViewPr>
    <p:cSldViewPr>
      <p:cViewPr varScale="1">
        <p:scale>
          <a:sx n="68" d="100"/>
          <a:sy n="68" d="100"/>
        </p:scale>
        <p:origin x="-5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7716063" cy="77716063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C6724AD-5BFD-4F27-A623-20A3989317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CC460D-2F4B-467A-80D1-AA3C3E2E795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CB4F66-D63E-4B82-9B0D-91FA16FA9BE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ECB057-0ECA-4B9A-9BF7-ECA5C0B0357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C41DAB-F908-42B8-914E-86C0B35DBE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3612B8-3141-4193-BFDF-03793757C4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F4860B-F984-4314-B00C-3D65CD899E0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5E4608-B0A2-4895-B86E-3B11EB7ED09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6B5A17-240E-4A9A-9687-E0138F9F425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CC549C-21B3-49CA-A307-8793A021C24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81F5F5-72C8-4B99-ABCB-2A66BD6D1CB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E56FE5-8F5C-46DE-BC92-4A79D6DB6FE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7B9A13-15C9-4730-9F23-7A7CDC5753B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0057E826-B230-401D-A8CC-BB4FFE3186E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D3F056F2-5222-43ED-8A7F-3E156E0DB24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  <p:sldLayoutId id="2147483677" r:id="rId13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7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7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7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7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ogo truo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228600"/>
            <a:ext cx="1330390" cy="131695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TextBox 5"/>
          <p:cNvSpPr txBox="1"/>
          <p:nvPr/>
        </p:nvSpPr>
        <p:spPr>
          <a:xfrm>
            <a:off x="1676400" y="381000"/>
            <a:ext cx="7239000" cy="107721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PHÒNG GD&amp;ĐT  QUẬN LONG BIÊN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TRƯỜNG TIỂU HỌC ÁI MỘ 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4800" y="1981200"/>
            <a:ext cx="8534400" cy="424731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MÔN: TOÁN 4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Tiết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: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29 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- 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Tuần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: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6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TÊN 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BÀI: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Phép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cộng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28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28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GV </a:t>
            </a:r>
            <a:r>
              <a:rPr lang="en-US" sz="28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</a:t>
            </a:r>
            <a:r>
              <a:rPr lang="en-US" sz="28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hực</a:t>
            </a:r>
            <a:r>
              <a:rPr lang="en-US" sz="28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28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hiện</a:t>
            </a:r>
            <a:r>
              <a:rPr lang="en-US" sz="28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: </a:t>
            </a:r>
            <a:r>
              <a:rPr lang="en-US" sz="28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Nguyễn</a:t>
            </a:r>
            <a:r>
              <a:rPr lang="en-US" sz="28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28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Thanh</a:t>
            </a:r>
            <a:r>
              <a:rPr lang="en-US" sz="28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28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Hà</a:t>
            </a:r>
            <a:r>
              <a:rPr lang="en-US" sz="28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endParaRPr lang="en-US" sz="28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276" name="Group 4"/>
          <p:cNvGrpSpPr>
            <a:grpSpLocks/>
          </p:cNvGrpSpPr>
          <p:nvPr/>
        </p:nvGrpSpPr>
        <p:grpSpPr bwMode="auto">
          <a:xfrm>
            <a:off x="685800" y="1600200"/>
            <a:ext cx="5181600" cy="457200"/>
            <a:chOff x="104" y="912"/>
            <a:chExt cx="5032" cy="288"/>
          </a:xfrm>
        </p:grpSpPr>
        <p:sp>
          <p:nvSpPr>
            <p:cNvPr id="54277" name="Oval 5"/>
            <p:cNvSpPr>
              <a:spLocks noChangeArrowheads="1"/>
            </p:cNvSpPr>
            <p:nvPr/>
          </p:nvSpPr>
          <p:spPr bwMode="auto">
            <a:xfrm>
              <a:off x="104" y="920"/>
              <a:ext cx="240" cy="240"/>
            </a:xfrm>
            <a:prstGeom prst="ellipse">
              <a:avLst/>
            </a:prstGeom>
            <a:solidFill>
              <a:srgbClr val="339966"/>
            </a:solidFill>
            <a:ln w="28575" algn="ctr">
              <a:solidFill>
                <a:srgbClr val="339966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b="1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54278" name="Text Box 6"/>
            <p:cNvSpPr txBox="1">
              <a:spLocks noChangeArrowheads="1"/>
            </p:cNvSpPr>
            <p:nvPr/>
          </p:nvSpPr>
          <p:spPr bwMode="auto">
            <a:xfrm>
              <a:off x="480" y="912"/>
              <a:ext cx="4656" cy="288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400" b="1">
                  <a:solidFill>
                    <a:srgbClr val="000000"/>
                  </a:solidFill>
                </a:rPr>
                <a:t>Tìm x : </a:t>
              </a:r>
            </a:p>
          </p:txBody>
        </p:sp>
      </p:grpSp>
      <p:grpSp>
        <p:nvGrpSpPr>
          <p:cNvPr id="54296" name="Group 24"/>
          <p:cNvGrpSpPr>
            <a:grpSpLocks/>
          </p:cNvGrpSpPr>
          <p:nvPr/>
        </p:nvGrpSpPr>
        <p:grpSpPr bwMode="auto">
          <a:xfrm>
            <a:off x="0" y="884238"/>
            <a:ext cx="1073150" cy="622300"/>
            <a:chOff x="0" y="557"/>
            <a:chExt cx="676" cy="392"/>
          </a:xfrm>
        </p:grpSpPr>
        <p:graphicFrame>
          <p:nvGraphicFramePr>
            <p:cNvPr id="54293" name="Object 21"/>
            <p:cNvGraphicFramePr>
              <a:graphicFrameLocks noChangeAspect="1"/>
            </p:cNvGraphicFramePr>
            <p:nvPr/>
          </p:nvGraphicFramePr>
          <p:xfrm>
            <a:off x="0" y="557"/>
            <a:ext cx="586" cy="392"/>
          </p:xfrm>
          <a:graphic>
            <a:graphicData uri="http://schemas.openxmlformats.org/presentationml/2006/ole">
              <p:oleObj spid="_x0000_s54293" r:id="rId3" imgW="1036015" imgH="504749" progId="MS_ClipArt_Gallery">
                <p:embed/>
              </p:oleObj>
            </a:graphicData>
          </a:graphic>
        </p:graphicFrame>
        <p:pic>
          <p:nvPicPr>
            <p:cNvPr id="54294" name="Picture 22" descr="ag00218_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46" y="726"/>
              <a:ext cx="330" cy="1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4300" name="Text Box 28"/>
          <p:cNvSpPr txBox="1">
            <a:spLocks noChangeArrowheads="1"/>
          </p:cNvSpPr>
          <p:nvPr/>
        </p:nvSpPr>
        <p:spPr bwMode="auto">
          <a:xfrm>
            <a:off x="0" y="4491038"/>
            <a:ext cx="9144000" cy="94615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800"/>
              <a:t>Muốn tìm số bị trừ trong phép tính trừ ta lấy hiệu cộng với số trừ</a:t>
            </a:r>
          </a:p>
        </p:txBody>
      </p:sp>
      <p:sp>
        <p:nvSpPr>
          <p:cNvPr id="54301" name="Oval 29"/>
          <p:cNvSpPr>
            <a:spLocks noChangeArrowheads="1"/>
          </p:cNvSpPr>
          <p:nvPr/>
        </p:nvSpPr>
        <p:spPr bwMode="auto">
          <a:xfrm>
            <a:off x="1231900" y="2062163"/>
            <a:ext cx="6678613" cy="17462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vi-VN" sz="2800"/>
              <a:t>Muốn tìm số bị trừ trong phép tính trừ </a:t>
            </a:r>
          </a:p>
          <a:p>
            <a:pPr algn="ctr"/>
            <a:r>
              <a:rPr lang="vi-VN" sz="2800"/>
              <a:t>ta làm thế nào?</a:t>
            </a:r>
          </a:p>
        </p:txBody>
      </p:sp>
    </p:spTree>
  </p:cSld>
  <p:clrMapOvr>
    <a:masterClrMapping/>
  </p:clrMapOvr>
  <p:transition spd="med">
    <p:wedge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4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543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54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54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30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322" name="Group 2"/>
          <p:cNvGrpSpPr>
            <a:grpSpLocks/>
          </p:cNvGrpSpPr>
          <p:nvPr/>
        </p:nvGrpSpPr>
        <p:grpSpPr bwMode="auto">
          <a:xfrm>
            <a:off x="685800" y="1600200"/>
            <a:ext cx="5181600" cy="457200"/>
            <a:chOff x="104" y="912"/>
            <a:chExt cx="5032" cy="288"/>
          </a:xfrm>
        </p:grpSpPr>
        <p:sp>
          <p:nvSpPr>
            <p:cNvPr id="56323" name="Oval 3"/>
            <p:cNvSpPr>
              <a:spLocks noChangeArrowheads="1"/>
            </p:cNvSpPr>
            <p:nvPr/>
          </p:nvSpPr>
          <p:spPr bwMode="auto">
            <a:xfrm>
              <a:off x="104" y="920"/>
              <a:ext cx="240" cy="240"/>
            </a:xfrm>
            <a:prstGeom prst="ellipse">
              <a:avLst/>
            </a:prstGeom>
            <a:solidFill>
              <a:srgbClr val="339966"/>
            </a:solidFill>
            <a:ln w="28575" algn="ctr">
              <a:solidFill>
                <a:srgbClr val="339966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b="1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56324" name="Text Box 4"/>
            <p:cNvSpPr txBox="1">
              <a:spLocks noChangeArrowheads="1"/>
            </p:cNvSpPr>
            <p:nvPr/>
          </p:nvSpPr>
          <p:spPr bwMode="auto">
            <a:xfrm>
              <a:off x="480" y="912"/>
              <a:ext cx="4656" cy="288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400" b="1">
                  <a:solidFill>
                    <a:srgbClr val="000000"/>
                  </a:solidFill>
                </a:rPr>
                <a:t>Tìm x : </a:t>
              </a:r>
            </a:p>
          </p:txBody>
        </p:sp>
      </p:grpSp>
      <p:grpSp>
        <p:nvGrpSpPr>
          <p:cNvPr id="56330" name="Group 10"/>
          <p:cNvGrpSpPr>
            <a:grpSpLocks/>
          </p:cNvGrpSpPr>
          <p:nvPr/>
        </p:nvGrpSpPr>
        <p:grpSpPr bwMode="auto">
          <a:xfrm>
            <a:off x="0" y="884238"/>
            <a:ext cx="1073150" cy="622300"/>
            <a:chOff x="0" y="557"/>
            <a:chExt cx="676" cy="392"/>
          </a:xfrm>
        </p:grpSpPr>
        <p:graphicFrame>
          <p:nvGraphicFramePr>
            <p:cNvPr id="56331" name="Object 11"/>
            <p:cNvGraphicFramePr>
              <a:graphicFrameLocks noChangeAspect="1"/>
            </p:cNvGraphicFramePr>
            <p:nvPr/>
          </p:nvGraphicFramePr>
          <p:xfrm>
            <a:off x="0" y="557"/>
            <a:ext cx="586" cy="392"/>
          </p:xfrm>
          <a:graphic>
            <a:graphicData uri="http://schemas.openxmlformats.org/presentationml/2006/ole">
              <p:oleObj spid="_x0000_s56331" r:id="rId3" imgW="1036015" imgH="504749" progId="MS_ClipArt_Gallery">
                <p:embed/>
              </p:oleObj>
            </a:graphicData>
          </a:graphic>
        </p:graphicFrame>
        <p:pic>
          <p:nvPicPr>
            <p:cNvPr id="56332" name="Picture 12" descr="ag00218_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46" y="726"/>
              <a:ext cx="330" cy="1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6333" name="Text Box 13"/>
          <p:cNvSpPr txBox="1">
            <a:spLocks noChangeArrowheads="1"/>
          </p:cNvSpPr>
          <p:nvPr/>
        </p:nvSpPr>
        <p:spPr bwMode="auto">
          <a:xfrm>
            <a:off x="0" y="4491038"/>
            <a:ext cx="9144000" cy="94615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800"/>
              <a:t>Muốn tìm số trừ trong phép tính trừ ta lấy hiệu trừ đi số bị trừ</a:t>
            </a:r>
          </a:p>
        </p:txBody>
      </p:sp>
      <p:sp>
        <p:nvSpPr>
          <p:cNvPr id="56334" name="Oval 14"/>
          <p:cNvSpPr>
            <a:spLocks noChangeArrowheads="1"/>
          </p:cNvSpPr>
          <p:nvPr/>
        </p:nvSpPr>
        <p:spPr bwMode="auto">
          <a:xfrm>
            <a:off x="1231900" y="2062163"/>
            <a:ext cx="6678613" cy="17462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vi-VN" sz="2800"/>
              <a:t>Muốn tìm số trừ trong phép tính trừ </a:t>
            </a:r>
          </a:p>
          <a:p>
            <a:pPr algn="ctr"/>
            <a:r>
              <a:rPr lang="vi-VN" sz="2800"/>
              <a:t>ta làm thế nào?</a:t>
            </a:r>
          </a:p>
        </p:txBody>
      </p:sp>
    </p:spTree>
  </p:cSld>
  <p:clrMapOvr>
    <a:masterClrMapping/>
  </p:clrMapOvr>
  <p:transition spd="med">
    <p:wedge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63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563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56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56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3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298" name="Group 2"/>
          <p:cNvGrpSpPr>
            <a:grpSpLocks/>
          </p:cNvGrpSpPr>
          <p:nvPr/>
        </p:nvGrpSpPr>
        <p:grpSpPr bwMode="auto">
          <a:xfrm>
            <a:off x="685800" y="1600200"/>
            <a:ext cx="5181600" cy="457200"/>
            <a:chOff x="104" y="912"/>
            <a:chExt cx="5032" cy="288"/>
          </a:xfrm>
        </p:grpSpPr>
        <p:sp>
          <p:nvSpPr>
            <p:cNvPr id="55299" name="Oval 3"/>
            <p:cNvSpPr>
              <a:spLocks noChangeArrowheads="1"/>
            </p:cNvSpPr>
            <p:nvPr/>
          </p:nvSpPr>
          <p:spPr bwMode="auto">
            <a:xfrm>
              <a:off x="104" y="920"/>
              <a:ext cx="240" cy="240"/>
            </a:xfrm>
            <a:prstGeom prst="ellipse">
              <a:avLst/>
            </a:prstGeom>
            <a:solidFill>
              <a:srgbClr val="339966"/>
            </a:solidFill>
            <a:ln w="28575" algn="ctr">
              <a:solidFill>
                <a:srgbClr val="339966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b="1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55300" name="Text Box 4"/>
            <p:cNvSpPr txBox="1">
              <a:spLocks noChangeArrowheads="1"/>
            </p:cNvSpPr>
            <p:nvPr/>
          </p:nvSpPr>
          <p:spPr bwMode="auto">
            <a:xfrm>
              <a:off x="480" y="912"/>
              <a:ext cx="4656" cy="288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400" b="1">
                  <a:solidFill>
                    <a:srgbClr val="000000"/>
                  </a:solidFill>
                </a:rPr>
                <a:t>Tìm x : </a:t>
              </a:r>
            </a:p>
          </p:txBody>
        </p:sp>
      </p:grpSp>
      <p:sp>
        <p:nvSpPr>
          <p:cNvPr id="55301" name="Text Box 5"/>
          <p:cNvSpPr txBox="1">
            <a:spLocks noChangeArrowheads="1"/>
          </p:cNvSpPr>
          <p:nvPr/>
        </p:nvSpPr>
        <p:spPr bwMode="auto">
          <a:xfrm>
            <a:off x="609600" y="2286000"/>
            <a:ext cx="3200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a) x – 363 = 975 </a:t>
            </a:r>
          </a:p>
        </p:txBody>
      </p:sp>
      <p:sp>
        <p:nvSpPr>
          <p:cNvPr id="55302" name="Text Box 6"/>
          <p:cNvSpPr txBox="1">
            <a:spLocks noChangeArrowheads="1"/>
          </p:cNvSpPr>
          <p:nvPr/>
        </p:nvSpPr>
        <p:spPr bwMode="auto">
          <a:xfrm>
            <a:off x="1038225" y="2971800"/>
            <a:ext cx="3886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x           = 975 + 363</a:t>
            </a:r>
          </a:p>
        </p:txBody>
      </p:sp>
      <p:sp>
        <p:nvSpPr>
          <p:cNvPr id="55303" name="Text Box 7"/>
          <p:cNvSpPr txBox="1">
            <a:spLocks noChangeArrowheads="1"/>
          </p:cNvSpPr>
          <p:nvPr/>
        </p:nvSpPr>
        <p:spPr bwMode="auto">
          <a:xfrm>
            <a:off x="1038225" y="3581400"/>
            <a:ext cx="335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x           =    1338</a:t>
            </a:r>
          </a:p>
        </p:txBody>
      </p:sp>
      <p:sp>
        <p:nvSpPr>
          <p:cNvPr id="55304" name="Text Box 8"/>
          <p:cNvSpPr txBox="1">
            <a:spLocks noChangeArrowheads="1"/>
          </p:cNvSpPr>
          <p:nvPr/>
        </p:nvSpPr>
        <p:spPr bwMode="auto">
          <a:xfrm>
            <a:off x="4724400" y="2362200"/>
            <a:ext cx="3810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b) 207 + x = 815</a:t>
            </a:r>
          </a:p>
        </p:txBody>
      </p:sp>
      <p:sp>
        <p:nvSpPr>
          <p:cNvPr id="55305" name="Text Box 9"/>
          <p:cNvSpPr txBox="1">
            <a:spLocks noChangeArrowheads="1"/>
          </p:cNvSpPr>
          <p:nvPr/>
        </p:nvSpPr>
        <p:spPr bwMode="auto">
          <a:xfrm>
            <a:off x="5181600" y="3048000"/>
            <a:ext cx="335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          x = 815 - 207</a:t>
            </a:r>
          </a:p>
        </p:txBody>
      </p:sp>
      <p:sp>
        <p:nvSpPr>
          <p:cNvPr id="55306" name="Text Box 10"/>
          <p:cNvSpPr txBox="1">
            <a:spLocks noChangeArrowheads="1"/>
          </p:cNvSpPr>
          <p:nvPr/>
        </p:nvSpPr>
        <p:spPr bwMode="auto">
          <a:xfrm>
            <a:off x="5181600" y="3733800"/>
            <a:ext cx="335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          x =     608</a:t>
            </a:r>
          </a:p>
        </p:txBody>
      </p:sp>
      <p:grpSp>
        <p:nvGrpSpPr>
          <p:cNvPr id="55312" name="Group 16"/>
          <p:cNvGrpSpPr>
            <a:grpSpLocks/>
          </p:cNvGrpSpPr>
          <p:nvPr/>
        </p:nvGrpSpPr>
        <p:grpSpPr bwMode="auto">
          <a:xfrm>
            <a:off x="0" y="884238"/>
            <a:ext cx="1073150" cy="622300"/>
            <a:chOff x="0" y="557"/>
            <a:chExt cx="676" cy="392"/>
          </a:xfrm>
        </p:grpSpPr>
        <p:graphicFrame>
          <p:nvGraphicFramePr>
            <p:cNvPr id="55313" name="Object 17"/>
            <p:cNvGraphicFramePr>
              <a:graphicFrameLocks noChangeAspect="1"/>
            </p:cNvGraphicFramePr>
            <p:nvPr/>
          </p:nvGraphicFramePr>
          <p:xfrm>
            <a:off x="0" y="557"/>
            <a:ext cx="586" cy="392"/>
          </p:xfrm>
          <a:graphic>
            <a:graphicData uri="http://schemas.openxmlformats.org/presentationml/2006/ole">
              <p:oleObj spid="_x0000_s55313" r:id="rId3" imgW="1036015" imgH="504749" progId="MS_ClipArt_Gallery">
                <p:embed/>
              </p:oleObj>
            </a:graphicData>
          </a:graphic>
        </p:graphicFrame>
        <p:pic>
          <p:nvPicPr>
            <p:cNvPr id="55314" name="Picture 18" descr="ag00218_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46" y="726"/>
              <a:ext cx="330" cy="1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spd="med">
    <p:wedge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5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5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5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5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5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5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2" grpId="0"/>
      <p:bldP spid="55303" grpId="0"/>
      <p:bldP spid="55305" grpId="0"/>
      <p:bldP spid="5530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en-US" sz="2800" smtClean="0"/>
          </a:p>
          <a:p>
            <a:pPr eaLnBrk="1" hangingPunct="1"/>
            <a:endParaRPr lang="en-US" sz="2800" smtClean="0"/>
          </a:p>
        </p:txBody>
      </p:sp>
      <p:sp>
        <p:nvSpPr>
          <p:cNvPr id="6155" name="AutoShape 11" descr="Walnut"/>
          <p:cNvSpPr>
            <a:spLocks noChangeArrowheads="1"/>
          </p:cNvSpPr>
          <p:nvPr/>
        </p:nvSpPr>
        <p:spPr bwMode="auto">
          <a:xfrm>
            <a:off x="2028825" y="1000125"/>
            <a:ext cx="5084763" cy="3338513"/>
          </a:xfrm>
          <a:prstGeom prst="irregularSeal1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FFFF00"/>
                </a:solidFill>
                <a:latin typeface=".VnTime" pitchFamily="34" charset="0"/>
              </a:rPr>
              <a:t>KiÓm tra bµi cò</a:t>
            </a:r>
          </a:p>
        </p:txBody>
      </p:sp>
      <p:sp>
        <p:nvSpPr>
          <p:cNvPr id="1036" name="Text Box 14"/>
          <p:cNvSpPr txBox="1">
            <a:spLocks noChangeArrowheads="1"/>
          </p:cNvSpPr>
          <p:nvPr/>
        </p:nvSpPr>
        <p:spPr bwMode="auto">
          <a:xfrm>
            <a:off x="1231900" y="4491038"/>
            <a:ext cx="71342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/>
          </a:p>
        </p:txBody>
      </p:sp>
      <p:sp>
        <p:nvSpPr>
          <p:cNvPr id="6161" name="AutoShape 17"/>
          <p:cNvSpPr>
            <a:spLocks noChangeArrowheads="1"/>
          </p:cNvSpPr>
          <p:nvPr/>
        </p:nvSpPr>
        <p:spPr bwMode="auto">
          <a:xfrm>
            <a:off x="1231900" y="2973388"/>
            <a:ext cx="6224588" cy="2274887"/>
          </a:xfrm>
          <a:prstGeom prst="verticalScroll">
            <a:avLst>
              <a:gd name="adj" fmla="val 12500"/>
            </a:avLst>
          </a:prstGeom>
          <a:gradFill rotWithShape="1">
            <a:gsLst>
              <a:gs pos="0">
                <a:srgbClr val="FFCCFF"/>
              </a:gs>
              <a:gs pos="100000">
                <a:schemeClr val="bg1"/>
              </a:gs>
            </a:gsLst>
            <a:path path="rect">
              <a:fillToRect l="50000" t="50000" r="50000" b="50000"/>
            </a:path>
          </a:gradFill>
          <a:ln w="57150">
            <a:solidFill>
              <a:srgbClr val="66FF33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400" b="1">
                <a:solidFill>
                  <a:srgbClr val="FF3300"/>
                </a:solidFill>
              </a:rPr>
              <a:t>Ð</a:t>
            </a:r>
            <a:r>
              <a:rPr lang="en-US" sz="2800" b="1">
                <a:solidFill>
                  <a:srgbClr val="FF3300"/>
                </a:solidFill>
                <a:latin typeface=".VnTime" pitchFamily="34" charset="0"/>
              </a:rPr>
              <a:t>Æt tÝnh råi tÝnh:</a:t>
            </a:r>
          </a:p>
          <a:p>
            <a:r>
              <a:rPr lang="en-US" sz="2800" b="1">
                <a:solidFill>
                  <a:srgbClr val="FF3300"/>
                </a:solidFill>
                <a:latin typeface=".VnTime" pitchFamily="34" charset="0"/>
              </a:rPr>
              <a:t>                                     346 + 123</a:t>
            </a:r>
          </a:p>
          <a:p>
            <a:r>
              <a:rPr lang="en-US" sz="2800" b="1">
                <a:solidFill>
                  <a:srgbClr val="FF3300"/>
                </a:solidFill>
                <a:latin typeface=".VnTime" pitchFamily="34" charset="0"/>
              </a:rPr>
              <a:t>                                     765 + 286</a:t>
            </a:r>
          </a:p>
          <a:p>
            <a:endParaRPr lang="en-US" sz="2800" b="1">
              <a:solidFill>
                <a:srgbClr val="FF3300"/>
              </a:solidFill>
              <a:latin typeface=".VnTime" pitchFamily="34" charset="0"/>
            </a:endParaRPr>
          </a:p>
        </p:txBody>
      </p:sp>
      <p:sp>
        <p:nvSpPr>
          <p:cNvPr id="1077" name="AutoShape 53"/>
          <p:cNvSpPr>
            <a:spLocks noChangeArrowheads="1"/>
          </p:cNvSpPr>
          <p:nvPr/>
        </p:nvSpPr>
        <p:spPr bwMode="auto">
          <a:xfrm rot="-1905569">
            <a:off x="1387475" y="1228725"/>
            <a:ext cx="514350" cy="119063"/>
          </a:xfrm>
          <a:prstGeom prst="flowChartTerminator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9" name="Text Box 115"/>
          <p:cNvSpPr txBox="1">
            <a:spLocks noChangeArrowheads="1"/>
          </p:cNvSpPr>
          <p:nvPr/>
        </p:nvSpPr>
        <p:spPr bwMode="auto">
          <a:xfrm>
            <a:off x="701675" y="1076325"/>
            <a:ext cx="1371600" cy="833438"/>
          </a:xfrm>
          <a:prstGeom prst="rect">
            <a:avLst/>
          </a:prstGeom>
          <a:solidFill>
            <a:schemeClr val="tx2"/>
          </a:solidFill>
          <a:ln w="9525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 u="sng">
                <a:solidFill>
                  <a:schemeClr val="bg1"/>
                </a:solidFill>
                <a:latin typeface=".VnTime" pitchFamily="34" charset="0"/>
              </a:rPr>
              <a:t>B</a:t>
            </a:r>
          </a:p>
        </p:txBody>
      </p:sp>
      <p:pic>
        <p:nvPicPr>
          <p:cNvPr id="1140" name="Picture 116" descr="Boy Thinking 1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16663" y="3810000"/>
            <a:ext cx="835025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15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6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6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6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/>
                                        <p:tgtEl>
                                          <p:spTgt spid="6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/>
                                        <p:tgtEl>
                                          <p:spTgt spid="6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615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/>
                                        <p:tgtEl>
                                          <p:spTgt spid="6155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/>
                                        <p:tgtEl>
                                          <p:spTgt spid="615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/>
                                        <p:tgtEl>
                                          <p:spTgt spid="615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5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40" dur="1000"/>
                                        <p:tgtEl>
                                          <p:spTgt spid="1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42" dur="2000" fill="hold"/>
                                        <p:tgtEl>
                                          <p:spTgt spid="11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2000" fill="hold"/>
                                        <p:tgtEl>
                                          <p:spTgt spid="11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4" dur="2000" fill="hold"/>
                                        <p:tgtEl>
                                          <p:spTgt spid="113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5" dur="2000" fill="hold"/>
                                        <p:tgtEl>
                                          <p:spTgt spid="11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5" grpId="0" build="allAtOnce" animBg="1"/>
      <p:bldP spid="6155" grpId="1" build="allAtOnce" animBg="1"/>
      <p:bldP spid="6161" grpId="0" animBg="1"/>
      <p:bldP spid="1077" grpId="0" animBg="1"/>
      <p:bldP spid="1139" grpId="0" animBg="1"/>
      <p:bldP spid="1139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1" name="AutoShape 17"/>
          <p:cNvSpPr>
            <a:spLocks noChangeArrowheads="1"/>
          </p:cNvSpPr>
          <p:nvPr/>
        </p:nvSpPr>
        <p:spPr bwMode="auto">
          <a:xfrm>
            <a:off x="1458913" y="1758950"/>
            <a:ext cx="6224587" cy="3340100"/>
          </a:xfrm>
          <a:prstGeom prst="verticalScroll">
            <a:avLst>
              <a:gd name="adj" fmla="val 12500"/>
            </a:avLst>
          </a:prstGeom>
          <a:gradFill rotWithShape="1">
            <a:gsLst>
              <a:gs pos="0">
                <a:srgbClr val="FFCCFF"/>
              </a:gs>
              <a:gs pos="100000">
                <a:schemeClr val="bg1"/>
              </a:gs>
            </a:gsLst>
            <a:path path="rect">
              <a:fillToRect l="50000" t="50000" r="50000" b="50000"/>
            </a:path>
          </a:gradFill>
          <a:ln w="57150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800" b="1">
              <a:solidFill>
                <a:srgbClr val="0000CC"/>
              </a:solidFill>
              <a:latin typeface=".VnTime" pitchFamily="34" charset="0"/>
            </a:endParaRPr>
          </a:p>
          <a:p>
            <a:endParaRPr lang="en-US" sz="2800" b="1">
              <a:solidFill>
                <a:srgbClr val="0000CC"/>
              </a:solidFill>
              <a:latin typeface=".VnTime" pitchFamily="34" charset="0"/>
            </a:endParaRPr>
          </a:p>
          <a:p>
            <a:endParaRPr lang="en-US" sz="2800" b="1">
              <a:solidFill>
                <a:srgbClr val="0000CC"/>
              </a:solidFill>
              <a:latin typeface=".VnTime" pitchFamily="34" charset="0"/>
            </a:endParaRPr>
          </a:p>
        </p:txBody>
      </p:sp>
      <p:sp>
        <p:nvSpPr>
          <p:cNvPr id="41998" name="Text Box 14"/>
          <p:cNvSpPr txBox="1">
            <a:spLocks noChangeArrowheads="1"/>
          </p:cNvSpPr>
          <p:nvPr/>
        </p:nvSpPr>
        <p:spPr bwMode="auto">
          <a:xfrm>
            <a:off x="2446338" y="2443163"/>
            <a:ext cx="1746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/>
          </a:p>
        </p:txBody>
      </p:sp>
      <p:grpSp>
        <p:nvGrpSpPr>
          <p:cNvPr id="42009" name="Group 25"/>
          <p:cNvGrpSpPr>
            <a:grpSpLocks/>
          </p:cNvGrpSpPr>
          <p:nvPr/>
        </p:nvGrpSpPr>
        <p:grpSpPr bwMode="auto">
          <a:xfrm>
            <a:off x="2143125" y="2670175"/>
            <a:ext cx="1822450" cy="1062038"/>
            <a:chOff x="1350" y="1682"/>
            <a:chExt cx="1148" cy="669"/>
          </a:xfrm>
        </p:grpSpPr>
        <p:sp>
          <p:nvSpPr>
            <p:cNvPr id="41995" name="Line 11"/>
            <p:cNvSpPr>
              <a:spLocks noChangeShapeType="1"/>
            </p:cNvSpPr>
            <p:nvPr/>
          </p:nvSpPr>
          <p:spPr bwMode="auto">
            <a:xfrm>
              <a:off x="1589" y="2351"/>
              <a:ext cx="47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999" name="Text Box 15"/>
            <p:cNvSpPr txBox="1">
              <a:spLocks noChangeArrowheads="1"/>
            </p:cNvSpPr>
            <p:nvPr/>
          </p:nvSpPr>
          <p:spPr bwMode="auto">
            <a:xfrm>
              <a:off x="1589" y="1682"/>
              <a:ext cx="909" cy="6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346</a:t>
              </a:r>
            </a:p>
            <a:p>
              <a:pPr>
                <a:spcBef>
                  <a:spcPct val="50000"/>
                </a:spcBef>
              </a:pPr>
              <a:r>
                <a:rPr lang="en-US" sz="2400"/>
                <a:t>123</a:t>
              </a:r>
              <a:endParaRPr lang="vi-VN" sz="2400"/>
            </a:p>
          </p:txBody>
        </p:sp>
        <p:sp>
          <p:nvSpPr>
            <p:cNvPr id="42000" name="Text Box 16"/>
            <p:cNvSpPr txBox="1">
              <a:spLocks noChangeArrowheads="1"/>
            </p:cNvSpPr>
            <p:nvPr/>
          </p:nvSpPr>
          <p:spPr bwMode="auto">
            <a:xfrm>
              <a:off x="1350" y="1872"/>
              <a:ext cx="23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+</a:t>
              </a:r>
              <a:endParaRPr lang="vi-VN" sz="2400"/>
            </a:p>
          </p:txBody>
        </p:sp>
      </p:grpSp>
      <p:sp>
        <p:nvSpPr>
          <p:cNvPr id="42001" name="Text Box 17"/>
          <p:cNvSpPr txBox="1">
            <a:spLocks noChangeArrowheads="1"/>
          </p:cNvSpPr>
          <p:nvPr/>
        </p:nvSpPr>
        <p:spPr bwMode="auto">
          <a:xfrm>
            <a:off x="2522538" y="3732213"/>
            <a:ext cx="11382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469</a:t>
            </a:r>
            <a:endParaRPr lang="vi-VN" sz="2400"/>
          </a:p>
        </p:txBody>
      </p:sp>
      <p:sp>
        <p:nvSpPr>
          <p:cNvPr id="42006" name="Text Box 22"/>
          <p:cNvSpPr txBox="1">
            <a:spLocks noChangeArrowheads="1"/>
          </p:cNvSpPr>
          <p:nvPr/>
        </p:nvSpPr>
        <p:spPr bwMode="auto">
          <a:xfrm>
            <a:off x="4870450" y="3656013"/>
            <a:ext cx="11382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1051</a:t>
            </a:r>
            <a:endParaRPr lang="vi-VN" sz="2400"/>
          </a:p>
        </p:txBody>
      </p:sp>
      <p:grpSp>
        <p:nvGrpSpPr>
          <p:cNvPr id="42008" name="Group 24"/>
          <p:cNvGrpSpPr>
            <a:grpSpLocks/>
          </p:cNvGrpSpPr>
          <p:nvPr/>
        </p:nvGrpSpPr>
        <p:grpSpPr bwMode="auto">
          <a:xfrm>
            <a:off x="4572000" y="2670175"/>
            <a:ext cx="1822450" cy="1004888"/>
            <a:chOff x="2880" y="1682"/>
            <a:chExt cx="1148" cy="633"/>
          </a:xfrm>
        </p:grpSpPr>
        <p:sp>
          <p:nvSpPr>
            <p:cNvPr id="42004" name="Text Box 20"/>
            <p:cNvSpPr txBox="1">
              <a:spLocks noChangeArrowheads="1"/>
            </p:cNvSpPr>
            <p:nvPr/>
          </p:nvSpPr>
          <p:spPr bwMode="auto">
            <a:xfrm>
              <a:off x="3119" y="1682"/>
              <a:ext cx="909" cy="6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765</a:t>
              </a:r>
            </a:p>
            <a:p>
              <a:pPr>
                <a:spcBef>
                  <a:spcPct val="50000"/>
                </a:spcBef>
              </a:pPr>
              <a:r>
                <a:rPr lang="en-US" sz="2400"/>
                <a:t>286</a:t>
              </a:r>
              <a:endParaRPr lang="vi-VN" sz="2400"/>
            </a:p>
          </p:txBody>
        </p:sp>
        <p:sp>
          <p:nvSpPr>
            <p:cNvPr id="42005" name="Text Box 21"/>
            <p:cNvSpPr txBox="1">
              <a:spLocks noChangeArrowheads="1"/>
            </p:cNvSpPr>
            <p:nvPr/>
          </p:nvSpPr>
          <p:spPr bwMode="auto">
            <a:xfrm>
              <a:off x="2880" y="1872"/>
              <a:ext cx="23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+</a:t>
              </a:r>
              <a:endParaRPr lang="vi-VN" sz="2400"/>
            </a:p>
          </p:txBody>
        </p:sp>
        <p:sp>
          <p:nvSpPr>
            <p:cNvPr id="42007" name="Line 23"/>
            <p:cNvSpPr>
              <a:spLocks noChangeShapeType="1"/>
            </p:cNvSpPr>
            <p:nvPr/>
          </p:nvSpPr>
          <p:spPr bwMode="auto">
            <a:xfrm>
              <a:off x="3167" y="2304"/>
              <a:ext cx="47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2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20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20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42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20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20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01" grpId="0"/>
      <p:bldP spid="4200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51" name="Text Box 63"/>
          <p:cNvSpPr txBox="1">
            <a:spLocks noChangeArrowheads="1"/>
          </p:cNvSpPr>
          <p:nvPr/>
        </p:nvSpPr>
        <p:spPr bwMode="auto">
          <a:xfrm>
            <a:off x="2108200" y="4191000"/>
            <a:ext cx="3794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.VnTime" pitchFamily="34" charset="0"/>
              </a:rPr>
              <a:t>7</a:t>
            </a:r>
          </a:p>
        </p:txBody>
      </p:sp>
      <p:sp>
        <p:nvSpPr>
          <p:cNvPr id="37953" name="Text Box 65"/>
          <p:cNvSpPr txBox="1">
            <a:spLocks noChangeArrowheads="1"/>
          </p:cNvSpPr>
          <p:nvPr/>
        </p:nvSpPr>
        <p:spPr bwMode="auto">
          <a:xfrm>
            <a:off x="1763713" y="4187825"/>
            <a:ext cx="3794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.VnTime" pitchFamily="34" charset="0"/>
              </a:rPr>
              <a:t>9</a:t>
            </a:r>
          </a:p>
        </p:txBody>
      </p:sp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701675" y="1682750"/>
            <a:ext cx="1631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.VnTime" pitchFamily="34" charset="0"/>
              </a:rPr>
              <a:t>1. VÝ dô:</a:t>
            </a:r>
          </a:p>
        </p:txBody>
      </p:sp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777875" y="2528888"/>
            <a:ext cx="3302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.VnTime" pitchFamily="34" charset="0"/>
              </a:rPr>
              <a:t>a) 48352 + 21026 =</a:t>
            </a:r>
          </a:p>
        </p:txBody>
      </p:sp>
      <p:graphicFrame>
        <p:nvGraphicFramePr>
          <p:cNvPr id="37944" name="Object 56"/>
          <p:cNvGraphicFramePr>
            <a:graphicFrameLocks noChangeAspect="1"/>
          </p:cNvGraphicFramePr>
          <p:nvPr/>
        </p:nvGraphicFramePr>
        <p:xfrm>
          <a:off x="1157288" y="3125788"/>
          <a:ext cx="1897062" cy="1138237"/>
        </p:xfrm>
        <a:graphic>
          <a:graphicData uri="http://schemas.openxmlformats.org/presentationml/2006/ole">
            <p:oleObj spid="_x0000_s37944" name="Microsoft Equation 3.0" r:id="rId3" imgW="545760" imgH="431640" progId="Equation.3">
              <p:embed/>
            </p:oleObj>
          </a:graphicData>
        </a:graphic>
      </p:graphicFrame>
      <p:sp>
        <p:nvSpPr>
          <p:cNvPr id="37950" name="Text Box 62"/>
          <p:cNvSpPr txBox="1">
            <a:spLocks noChangeArrowheads="1"/>
          </p:cNvSpPr>
          <p:nvPr/>
        </p:nvSpPr>
        <p:spPr bwMode="auto">
          <a:xfrm>
            <a:off x="2316163" y="4187825"/>
            <a:ext cx="3794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.VnTime" pitchFamily="34" charset="0"/>
              </a:rPr>
              <a:t>8</a:t>
            </a:r>
          </a:p>
        </p:txBody>
      </p:sp>
      <p:sp>
        <p:nvSpPr>
          <p:cNvPr id="37952" name="Text Box 64"/>
          <p:cNvSpPr txBox="1">
            <a:spLocks noChangeArrowheads="1"/>
          </p:cNvSpPr>
          <p:nvPr/>
        </p:nvSpPr>
        <p:spPr bwMode="auto">
          <a:xfrm>
            <a:off x="1916113" y="4187825"/>
            <a:ext cx="3794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.VnTime" pitchFamily="34" charset="0"/>
              </a:rPr>
              <a:t>3</a:t>
            </a:r>
          </a:p>
        </p:txBody>
      </p:sp>
      <p:sp>
        <p:nvSpPr>
          <p:cNvPr id="37954" name="Text Box 66"/>
          <p:cNvSpPr txBox="1">
            <a:spLocks noChangeArrowheads="1"/>
          </p:cNvSpPr>
          <p:nvPr/>
        </p:nvSpPr>
        <p:spPr bwMode="auto">
          <a:xfrm>
            <a:off x="1536700" y="4187825"/>
            <a:ext cx="3794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.VnTime" pitchFamily="34" charset="0"/>
              </a:rPr>
              <a:t>6</a:t>
            </a:r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" y="4719638"/>
            <a:ext cx="37195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.VnTime" pitchFamily="34" charset="0"/>
              </a:rPr>
              <a:t>48352 + 21026 = </a:t>
            </a:r>
            <a:r>
              <a:rPr lang="en-US" sz="2800" b="1">
                <a:solidFill>
                  <a:srgbClr val="FF3300"/>
                </a:solidFill>
                <a:latin typeface=".VnTime" pitchFamily="34" charset="0"/>
              </a:rPr>
              <a:t>69378</a:t>
            </a:r>
          </a:p>
        </p:txBody>
      </p:sp>
      <p:sp>
        <p:nvSpPr>
          <p:cNvPr id="37966" name="Line 78"/>
          <p:cNvSpPr>
            <a:spLocks noChangeShapeType="1"/>
          </p:cNvSpPr>
          <p:nvPr/>
        </p:nvSpPr>
        <p:spPr bwMode="auto">
          <a:xfrm>
            <a:off x="1612900" y="4187825"/>
            <a:ext cx="10636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37981" name="Group 93"/>
          <p:cNvGrpSpPr>
            <a:grpSpLocks/>
          </p:cNvGrpSpPr>
          <p:nvPr/>
        </p:nvGrpSpPr>
        <p:grpSpPr bwMode="auto">
          <a:xfrm>
            <a:off x="4572000" y="1835150"/>
            <a:ext cx="3581400" cy="1006475"/>
            <a:chOff x="2112" y="1050"/>
            <a:chExt cx="1968" cy="634"/>
          </a:xfrm>
        </p:grpSpPr>
        <p:sp>
          <p:nvSpPr>
            <p:cNvPr id="37982" name="Text Box 94"/>
            <p:cNvSpPr txBox="1">
              <a:spLocks noChangeArrowheads="1"/>
            </p:cNvSpPr>
            <p:nvPr/>
          </p:nvSpPr>
          <p:spPr bwMode="auto">
            <a:xfrm>
              <a:off x="2112" y="1050"/>
              <a:ext cx="240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6000">
                  <a:solidFill>
                    <a:schemeClr val="hlink"/>
                  </a:solidFill>
                </a:rPr>
                <a:t>.</a:t>
              </a:r>
            </a:p>
          </p:txBody>
        </p:sp>
        <p:sp>
          <p:nvSpPr>
            <p:cNvPr id="37983" name="Text Box 95"/>
            <p:cNvSpPr txBox="1">
              <a:spLocks noChangeArrowheads="1"/>
            </p:cNvSpPr>
            <p:nvPr/>
          </p:nvSpPr>
          <p:spPr bwMode="auto">
            <a:xfrm>
              <a:off x="2304" y="1344"/>
              <a:ext cx="177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/>
                <a:t>2 cộng 6 bằng 8, Viết 8</a:t>
              </a:r>
            </a:p>
          </p:txBody>
        </p:sp>
      </p:grpSp>
      <p:sp>
        <p:nvSpPr>
          <p:cNvPr id="37985" name="Text Box 97"/>
          <p:cNvSpPr txBox="1">
            <a:spLocks noChangeArrowheads="1"/>
          </p:cNvSpPr>
          <p:nvPr/>
        </p:nvSpPr>
        <p:spPr bwMode="auto">
          <a:xfrm>
            <a:off x="4651375" y="3656013"/>
            <a:ext cx="614363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>
                <a:solidFill>
                  <a:schemeClr val="hlink"/>
                </a:solidFill>
              </a:rPr>
              <a:t>.</a:t>
            </a:r>
          </a:p>
        </p:txBody>
      </p:sp>
      <p:sp>
        <p:nvSpPr>
          <p:cNvPr id="37986" name="Text Box 98"/>
          <p:cNvSpPr txBox="1">
            <a:spLocks noChangeArrowheads="1"/>
          </p:cNvSpPr>
          <p:nvPr/>
        </p:nvSpPr>
        <p:spPr bwMode="auto">
          <a:xfrm>
            <a:off x="4986338" y="4127500"/>
            <a:ext cx="33766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2 cộng 4 bằng 6, Viết 6.</a:t>
            </a:r>
          </a:p>
        </p:txBody>
      </p:sp>
      <p:sp>
        <p:nvSpPr>
          <p:cNvPr id="37988" name="Text Box 100"/>
          <p:cNvSpPr txBox="1">
            <a:spLocks noChangeArrowheads="1"/>
          </p:cNvSpPr>
          <p:nvPr/>
        </p:nvSpPr>
        <p:spPr bwMode="auto">
          <a:xfrm>
            <a:off x="4548188" y="3141663"/>
            <a:ext cx="582612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>
                <a:solidFill>
                  <a:schemeClr val="hlink"/>
                </a:solidFill>
              </a:rPr>
              <a:t>.</a:t>
            </a:r>
          </a:p>
        </p:txBody>
      </p:sp>
      <p:sp>
        <p:nvSpPr>
          <p:cNvPr id="37989" name="Text Box 101"/>
          <p:cNvSpPr txBox="1">
            <a:spLocks noChangeArrowheads="1"/>
          </p:cNvSpPr>
          <p:nvPr/>
        </p:nvSpPr>
        <p:spPr bwMode="auto">
          <a:xfrm>
            <a:off x="4938713" y="3602038"/>
            <a:ext cx="3486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8 cộng 1 bằng 9, Viết 9.</a:t>
            </a:r>
          </a:p>
        </p:txBody>
      </p:sp>
      <p:sp>
        <p:nvSpPr>
          <p:cNvPr id="37991" name="Text Box 103"/>
          <p:cNvSpPr txBox="1">
            <a:spLocks noChangeArrowheads="1"/>
          </p:cNvSpPr>
          <p:nvPr/>
        </p:nvSpPr>
        <p:spPr bwMode="auto">
          <a:xfrm>
            <a:off x="4572000" y="2703513"/>
            <a:ext cx="6223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>
                <a:solidFill>
                  <a:schemeClr val="hlink"/>
                </a:solidFill>
              </a:rPr>
              <a:t>.</a:t>
            </a:r>
          </a:p>
        </p:txBody>
      </p:sp>
      <p:sp>
        <p:nvSpPr>
          <p:cNvPr id="37992" name="Text Box 104"/>
          <p:cNvSpPr txBox="1">
            <a:spLocks noChangeArrowheads="1"/>
          </p:cNvSpPr>
          <p:nvPr/>
        </p:nvSpPr>
        <p:spPr bwMode="auto">
          <a:xfrm>
            <a:off x="4951413" y="3187700"/>
            <a:ext cx="30321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3 cộng 0 bằng 3, Viết 3.</a:t>
            </a:r>
          </a:p>
        </p:txBody>
      </p:sp>
      <p:sp>
        <p:nvSpPr>
          <p:cNvPr id="37994" name="Text Box 106"/>
          <p:cNvSpPr txBox="1">
            <a:spLocks noChangeArrowheads="1"/>
          </p:cNvSpPr>
          <p:nvPr/>
        </p:nvSpPr>
        <p:spPr bwMode="auto">
          <a:xfrm>
            <a:off x="4572000" y="2422525"/>
            <a:ext cx="642938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>
                <a:solidFill>
                  <a:schemeClr val="hlink"/>
                </a:solidFill>
              </a:rPr>
              <a:t>.</a:t>
            </a:r>
          </a:p>
        </p:txBody>
      </p:sp>
      <p:sp>
        <p:nvSpPr>
          <p:cNvPr id="37995" name="Text Box 107"/>
          <p:cNvSpPr txBox="1">
            <a:spLocks noChangeArrowheads="1"/>
          </p:cNvSpPr>
          <p:nvPr/>
        </p:nvSpPr>
        <p:spPr bwMode="auto">
          <a:xfrm>
            <a:off x="4951413" y="2822575"/>
            <a:ext cx="33099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5 cộng 2 bằng 7, Viết 7.</a:t>
            </a:r>
          </a:p>
        </p:txBody>
      </p:sp>
      <p:sp>
        <p:nvSpPr>
          <p:cNvPr id="37996" name="Text Box 108"/>
          <p:cNvSpPr txBox="1">
            <a:spLocks noChangeArrowheads="1"/>
          </p:cNvSpPr>
          <p:nvPr/>
        </p:nvSpPr>
        <p:spPr bwMode="auto">
          <a:xfrm>
            <a:off x="4419600" y="1682750"/>
            <a:ext cx="510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Cộng theo thứ tự từ phải sang trái.</a:t>
            </a:r>
          </a:p>
        </p:txBody>
      </p:sp>
      <p:sp>
        <p:nvSpPr>
          <p:cNvPr id="38020" name="Text Box 132"/>
          <p:cNvSpPr txBox="1">
            <a:spLocks noChangeArrowheads="1"/>
          </p:cNvSpPr>
          <p:nvPr/>
        </p:nvSpPr>
        <p:spPr bwMode="auto">
          <a:xfrm>
            <a:off x="4572000" y="2422525"/>
            <a:ext cx="642938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>
                <a:solidFill>
                  <a:schemeClr val="hlink"/>
                </a:solidFill>
              </a:rPr>
              <a:t>.</a:t>
            </a:r>
          </a:p>
        </p:txBody>
      </p:sp>
      <p:sp>
        <p:nvSpPr>
          <p:cNvPr id="38024" name="Text Box 136"/>
          <p:cNvSpPr txBox="1">
            <a:spLocks noChangeArrowheads="1"/>
          </p:cNvSpPr>
          <p:nvPr/>
        </p:nvSpPr>
        <p:spPr bwMode="auto">
          <a:xfrm>
            <a:off x="4572000" y="2422525"/>
            <a:ext cx="642938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>
                <a:solidFill>
                  <a:schemeClr val="hlink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79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79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2000"/>
                                        <p:tgtEl>
                                          <p:spTgt spid="37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7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7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1000"/>
                                        <p:tgtEl>
                                          <p:spTgt spid="37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1000"/>
                                        <p:tgtEl>
                                          <p:spTgt spid="37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1000"/>
                                        <p:tgtEl>
                                          <p:spTgt spid="37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1000"/>
                                        <p:tgtEl>
                                          <p:spTgt spid="37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1000"/>
                                        <p:tgtEl>
                                          <p:spTgt spid="37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1000"/>
                                        <p:tgtEl>
                                          <p:spTgt spid="37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1000"/>
                                        <p:tgtEl>
                                          <p:spTgt spid="37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1000"/>
                                        <p:tgtEl>
                                          <p:spTgt spid="37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1000"/>
                                        <p:tgtEl>
                                          <p:spTgt spid="37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1000"/>
                                        <p:tgtEl>
                                          <p:spTgt spid="37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1000"/>
                                        <p:tgtEl>
                                          <p:spTgt spid="37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51" grpId="0"/>
      <p:bldP spid="37953" grpId="0"/>
      <p:bldP spid="5122" grpId="0"/>
      <p:bldP spid="2" grpId="0"/>
      <p:bldP spid="37950" grpId="0"/>
      <p:bldP spid="37952" grpId="0"/>
      <p:bldP spid="37954" grpId="0"/>
      <p:bldP spid="3" grpId="0"/>
      <p:bldP spid="37985" grpId="0"/>
      <p:bldP spid="37986" grpId="0"/>
      <p:bldP spid="37988" grpId="0"/>
      <p:bldP spid="37989" grpId="0"/>
      <p:bldP spid="37991" grpId="0"/>
      <p:bldP spid="37992" grpId="0"/>
      <p:bldP spid="37995" grpId="0"/>
      <p:bldP spid="3799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2"/>
          <p:cNvSpPr txBox="1">
            <a:spLocks noChangeArrowheads="1"/>
          </p:cNvSpPr>
          <p:nvPr/>
        </p:nvSpPr>
        <p:spPr bwMode="auto">
          <a:xfrm>
            <a:off x="2066925" y="56292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vi-VN"/>
          </a:p>
        </p:txBody>
      </p:sp>
      <p:sp>
        <p:nvSpPr>
          <p:cNvPr id="5" name="Text Box 16"/>
          <p:cNvSpPr txBox="1">
            <a:spLocks noChangeArrowheads="1"/>
          </p:cNvSpPr>
          <p:nvPr/>
        </p:nvSpPr>
        <p:spPr bwMode="auto">
          <a:xfrm>
            <a:off x="6477000" y="7620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sz="2400"/>
          </a:p>
        </p:txBody>
      </p:sp>
      <p:sp>
        <p:nvSpPr>
          <p:cNvPr id="6" name="Text Box 20"/>
          <p:cNvSpPr txBox="1">
            <a:spLocks noChangeArrowheads="1"/>
          </p:cNvSpPr>
          <p:nvPr/>
        </p:nvSpPr>
        <p:spPr bwMode="auto">
          <a:xfrm>
            <a:off x="-285750" y="5022850"/>
            <a:ext cx="2057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>
                <a:solidFill>
                  <a:schemeClr val="hlink"/>
                </a:solidFill>
              </a:rPr>
              <a:t>.</a:t>
            </a:r>
          </a:p>
        </p:txBody>
      </p:sp>
      <p:sp>
        <p:nvSpPr>
          <p:cNvPr id="7" name="Text Box 33"/>
          <p:cNvSpPr txBox="1">
            <a:spLocks noChangeArrowheads="1"/>
          </p:cNvSpPr>
          <p:nvPr/>
        </p:nvSpPr>
        <p:spPr bwMode="auto">
          <a:xfrm>
            <a:off x="246063" y="3960813"/>
            <a:ext cx="2209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</a:rPr>
              <a:t>48352 + 21026 =</a:t>
            </a:r>
          </a:p>
        </p:txBody>
      </p:sp>
      <p:sp>
        <p:nvSpPr>
          <p:cNvPr id="8" name="Text Box 34"/>
          <p:cNvSpPr txBox="1">
            <a:spLocks noChangeArrowheads="1"/>
          </p:cNvSpPr>
          <p:nvPr/>
        </p:nvSpPr>
        <p:spPr bwMode="auto">
          <a:xfrm>
            <a:off x="2379663" y="3954463"/>
            <a:ext cx="1117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0066"/>
                </a:solidFill>
              </a:rPr>
              <a:t>69378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0" y="1758950"/>
            <a:ext cx="403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CC"/>
                </a:solidFill>
              </a:rPr>
              <a:t>b) 367859 + 541728 = ?</a:t>
            </a: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928688" y="2290763"/>
            <a:ext cx="1308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367859</a:t>
            </a: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928688" y="2643188"/>
            <a:ext cx="1482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541728</a:t>
            </a:r>
            <a:r>
              <a:rPr lang="en-US"/>
              <a:t> 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777875" y="2490788"/>
            <a:ext cx="381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+</a:t>
            </a:r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4095750" y="1835150"/>
            <a:ext cx="510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Cộng theo thứ tự từ phải sang trái.</a:t>
            </a:r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4159250" y="2433638"/>
            <a:ext cx="43672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9 cộng 8 bằng 17, viết 7 nhớ 1</a:t>
            </a:r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1020763" y="3098800"/>
            <a:ext cx="1143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1839913" y="32004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7</a:t>
            </a:r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1641475" y="320040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8</a:t>
            </a:r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1460500" y="32004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5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1274763" y="3200400"/>
            <a:ext cx="30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9</a:t>
            </a: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1081088" y="3200400"/>
            <a:ext cx="317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0</a:t>
            </a:r>
          </a:p>
        </p:txBody>
      </p:sp>
      <p:sp>
        <p:nvSpPr>
          <p:cNvPr id="21" name="Text Box 23"/>
          <p:cNvSpPr txBox="1">
            <a:spLocks noChangeArrowheads="1"/>
          </p:cNvSpPr>
          <p:nvPr/>
        </p:nvSpPr>
        <p:spPr bwMode="auto">
          <a:xfrm>
            <a:off x="4192588" y="2822575"/>
            <a:ext cx="46402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5 cộng 2 bằng 7, thêm 1 bằng 8, viết 8.</a:t>
            </a:r>
          </a:p>
        </p:txBody>
      </p:sp>
      <p:sp>
        <p:nvSpPr>
          <p:cNvPr id="22" name="Text Box 26"/>
          <p:cNvSpPr txBox="1">
            <a:spLocks noChangeArrowheads="1"/>
          </p:cNvSpPr>
          <p:nvPr/>
        </p:nvSpPr>
        <p:spPr bwMode="auto">
          <a:xfrm>
            <a:off x="4073525" y="3230563"/>
            <a:ext cx="3910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8 cộng 7 bằng 15, viết 5 nhớ 1.</a:t>
            </a:r>
          </a:p>
        </p:txBody>
      </p:sp>
      <p:sp>
        <p:nvSpPr>
          <p:cNvPr id="23" name="Text Box 29"/>
          <p:cNvSpPr txBox="1">
            <a:spLocks noChangeArrowheads="1"/>
          </p:cNvSpPr>
          <p:nvPr/>
        </p:nvSpPr>
        <p:spPr bwMode="auto">
          <a:xfrm>
            <a:off x="4097338" y="3586163"/>
            <a:ext cx="4546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7 cộng 1 bằng 8, thêm 1 bằng 9 viết 9.</a:t>
            </a:r>
          </a:p>
        </p:txBody>
      </p:sp>
      <p:sp>
        <p:nvSpPr>
          <p:cNvPr id="24" name="Text Box 32"/>
          <p:cNvSpPr txBox="1">
            <a:spLocks noChangeArrowheads="1"/>
          </p:cNvSpPr>
          <p:nvPr/>
        </p:nvSpPr>
        <p:spPr bwMode="auto">
          <a:xfrm>
            <a:off x="4122738" y="3943350"/>
            <a:ext cx="46561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6 cộng 4 bằng 10, viết 0 nhớ 1.</a:t>
            </a:r>
          </a:p>
        </p:txBody>
      </p:sp>
      <p:sp>
        <p:nvSpPr>
          <p:cNvPr id="25" name="Text Box 37"/>
          <p:cNvSpPr txBox="1">
            <a:spLocks noChangeArrowheads="1"/>
          </p:cNvSpPr>
          <p:nvPr/>
        </p:nvSpPr>
        <p:spPr bwMode="auto">
          <a:xfrm>
            <a:off x="4116388" y="4356100"/>
            <a:ext cx="46561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3 cộng 5 bằng 8, thêm 1 bằng 9 viết 9.</a:t>
            </a:r>
          </a:p>
        </p:txBody>
      </p:sp>
      <p:sp>
        <p:nvSpPr>
          <p:cNvPr id="26" name="Text Box 38"/>
          <p:cNvSpPr txBox="1">
            <a:spLocks noChangeArrowheads="1"/>
          </p:cNvSpPr>
          <p:nvPr/>
        </p:nvSpPr>
        <p:spPr bwMode="auto">
          <a:xfrm>
            <a:off x="928688" y="3200400"/>
            <a:ext cx="317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4" grpId="0"/>
      <p:bldP spid="15" grpId="0" animBg="1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7" name="Text Box 11"/>
          <p:cNvSpPr txBox="1">
            <a:spLocks noChangeArrowheads="1"/>
          </p:cNvSpPr>
          <p:nvPr/>
        </p:nvSpPr>
        <p:spPr bwMode="auto">
          <a:xfrm>
            <a:off x="0" y="4491038"/>
            <a:ext cx="9144000" cy="155416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.VnTime" pitchFamily="34" charset="0"/>
              </a:rPr>
              <a:t>Khi thùc hiÖn phÐp céng c¸c sè tù nhiªn ta thùc hiÖn ®Æt tÝnh sao cho c¸c hµng ®¬n vÞ th¼ng cét víi nhau. Thùc hiÖn phÐp tÝnh theo thø tù tõ ph¶i sang tr¸i.</a:t>
            </a:r>
            <a:endParaRPr lang="vi-VN" sz="3200">
              <a:latin typeface=".VnTime" pitchFamily="34" charset="0"/>
            </a:endParaRPr>
          </a:p>
        </p:txBody>
      </p:sp>
      <p:sp>
        <p:nvSpPr>
          <p:cNvPr id="50188" name="Oval 12"/>
          <p:cNvSpPr>
            <a:spLocks noChangeArrowheads="1"/>
          </p:cNvSpPr>
          <p:nvPr/>
        </p:nvSpPr>
        <p:spPr bwMode="auto">
          <a:xfrm>
            <a:off x="398463" y="1531938"/>
            <a:ext cx="8347075" cy="26558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189" name="Text Box 13"/>
          <p:cNvSpPr txBox="1">
            <a:spLocks noChangeArrowheads="1"/>
          </p:cNvSpPr>
          <p:nvPr/>
        </p:nvSpPr>
        <p:spPr bwMode="auto">
          <a:xfrm>
            <a:off x="966788" y="1874838"/>
            <a:ext cx="7210425" cy="15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Khi thực hiện phép cộng các số tự nhiên ta đặt tính như thế nào? Thực hiện các phép tính theo thứ tự nào?</a:t>
            </a:r>
            <a:endParaRPr lang="vi-VN" sz="3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0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50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2000"/>
                                        <p:tgtEl>
                                          <p:spTgt spid="50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7" grpId="0" animBg="1"/>
      <p:bldP spid="50188" grpId="0" animBg="1"/>
      <p:bldP spid="5018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0" y="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vi-VN"/>
          </a:p>
        </p:txBody>
      </p:sp>
      <p:grpSp>
        <p:nvGrpSpPr>
          <p:cNvPr id="5" name="Group 5"/>
          <p:cNvGrpSpPr>
            <a:grpSpLocks/>
          </p:cNvGrpSpPr>
          <p:nvPr/>
        </p:nvGrpSpPr>
        <p:grpSpPr bwMode="auto">
          <a:xfrm>
            <a:off x="169863" y="1835150"/>
            <a:ext cx="3416300" cy="457200"/>
            <a:chOff x="104" y="912"/>
            <a:chExt cx="2152" cy="288"/>
          </a:xfrm>
        </p:grpSpPr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336" y="912"/>
              <a:ext cx="192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</a:rPr>
                <a:t>Đặt tính rồi tính:</a:t>
              </a:r>
            </a:p>
          </p:txBody>
        </p:sp>
        <p:sp>
          <p:nvSpPr>
            <p:cNvPr id="7" name="Oval 7"/>
            <p:cNvSpPr>
              <a:spLocks noChangeArrowheads="1"/>
            </p:cNvSpPr>
            <p:nvPr/>
          </p:nvSpPr>
          <p:spPr bwMode="auto">
            <a:xfrm>
              <a:off x="104" y="920"/>
              <a:ext cx="240" cy="240"/>
            </a:xfrm>
            <a:prstGeom prst="ellipse">
              <a:avLst/>
            </a:prstGeom>
            <a:solidFill>
              <a:schemeClr val="accent1"/>
            </a:solidFill>
            <a:ln w="28575" algn="ctr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b="1">
                  <a:solidFill>
                    <a:srgbClr val="000000"/>
                  </a:solidFill>
                </a:rPr>
                <a:t>1</a:t>
              </a:r>
            </a:p>
          </p:txBody>
        </p:sp>
      </p:grp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838200" y="2514600"/>
            <a:ext cx="3733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a) 4682 + 2305 = 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838200" y="25908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b) 2968 + 6524 =</a:t>
            </a: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5029200" y="2438400"/>
            <a:ext cx="2654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5247 + 2741 = </a:t>
            </a: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4724400" y="2438400"/>
            <a:ext cx="243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3917 + 5267 =</a:t>
            </a:r>
          </a:p>
        </p:txBody>
      </p:sp>
      <p:grpSp>
        <p:nvGrpSpPr>
          <p:cNvPr id="12" name="Group 12"/>
          <p:cNvGrpSpPr>
            <a:grpSpLocks/>
          </p:cNvGrpSpPr>
          <p:nvPr/>
        </p:nvGrpSpPr>
        <p:grpSpPr bwMode="auto">
          <a:xfrm>
            <a:off x="5346700" y="3429000"/>
            <a:ext cx="2057400" cy="1552575"/>
            <a:chOff x="912" y="1968"/>
            <a:chExt cx="1296" cy="978"/>
          </a:xfrm>
        </p:grpSpPr>
        <p:sp>
          <p:nvSpPr>
            <p:cNvPr id="13" name="Text Box 13"/>
            <p:cNvSpPr txBox="1">
              <a:spLocks noChangeArrowheads="1"/>
            </p:cNvSpPr>
            <p:nvPr/>
          </p:nvSpPr>
          <p:spPr bwMode="auto">
            <a:xfrm>
              <a:off x="912" y="1968"/>
              <a:ext cx="1296" cy="9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342900" indent="-342900"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</a:rPr>
                <a:t>     5247</a:t>
              </a:r>
            </a:p>
            <a:p>
              <a:pPr marL="342900" indent="-342900"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</a:rPr>
                <a:t>     2741</a:t>
              </a:r>
            </a:p>
            <a:p>
              <a:pPr marL="342900" indent="-342900"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</a:rPr>
                <a:t>     </a:t>
              </a:r>
              <a:r>
                <a:rPr lang="en-US" sz="2400" b="1">
                  <a:solidFill>
                    <a:srgbClr val="FF0000"/>
                  </a:solidFill>
                </a:rPr>
                <a:t>7988</a:t>
              </a:r>
            </a:p>
          </p:txBody>
        </p:sp>
        <p:sp>
          <p:nvSpPr>
            <p:cNvPr id="14" name="Text Box 14"/>
            <p:cNvSpPr txBox="1">
              <a:spLocks noChangeArrowheads="1"/>
            </p:cNvSpPr>
            <p:nvPr/>
          </p:nvSpPr>
          <p:spPr bwMode="auto">
            <a:xfrm>
              <a:off x="1064" y="2112"/>
              <a:ext cx="192" cy="288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</a:rPr>
                <a:t>+</a:t>
              </a:r>
            </a:p>
          </p:txBody>
        </p:sp>
        <p:sp>
          <p:nvSpPr>
            <p:cNvPr id="15" name="Line 15"/>
            <p:cNvSpPr>
              <a:spLocks noChangeShapeType="1"/>
            </p:cNvSpPr>
            <p:nvPr/>
          </p:nvSpPr>
          <p:spPr bwMode="auto">
            <a:xfrm>
              <a:off x="1200" y="2616"/>
              <a:ext cx="672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6" name="Group 16"/>
          <p:cNvGrpSpPr>
            <a:grpSpLocks/>
          </p:cNvGrpSpPr>
          <p:nvPr/>
        </p:nvGrpSpPr>
        <p:grpSpPr bwMode="auto">
          <a:xfrm>
            <a:off x="1600200" y="3429000"/>
            <a:ext cx="2057400" cy="1552575"/>
            <a:chOff x="912" y="1968"/>
            <a:chExt cx="1296" cy="978"/>
          </a:xfrm>
        </p:grpSpPr>
        <p:sp>
          <p:nvSpPr>
            <p:cNvPr id="17" name="Text Box 17"/>
            <p:cNvSpPr txBox="1">
              <a:spLocks noChangeArrowheads="1"/>
            </p:cNvSpPr>
            <p:nvPr/>
          </p:nvSpPr>
          <p:spPr bwMode="auto">
            <a:xfrm>
              <a:off x="912" y="1968"/>
              <a:ext cx="1296" cy="9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342900" indent="-342900"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</a:rPr>
                <a:t>     4682</a:t>
              </a:r>
            </a:p>
            <a:p>
              <a:pPr marL="342900" indent="-342900"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</a:rPr>
                <a:t>     2305</a:t>
              </a:r>
            </a:p>
            <a:p>
              <a:pPr marL="342900" indent="-342900"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</a:rPr>
                <a:t>     </a:t>
              </a:r>
              <a:r>
                <a:rPr lang="en-US" sz="2400" b="1">
                  <a:solidFill>
                    <a:srgbClr val="FF0000"/>
                  </a:solidFill>
                </a:rPr>
                <a:t>6987</a:t>
              </a:r>
            </a:p>
          </p:txBody>
        </p:sp>
        <p:sp>
          <p:nvSpPr>
            <p:cNvPr id="18" name="Text Box 18"/>
            <p:cNvSpPr txBox="1">
              <a:spLocks noChangeArrowheads="1"/>
            </p:cNvSpPr>
            <p:nvPr/>
          </p:nvSpPr>
          <p:spPr bwMode="auto">
            <a:xfrm>
              <a:off x="1064" y="2112"/>
              <a:ext cx="192" cy="288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</a:rPr>
                <a:t>+</a:t>
              </a:r>
            </a:p>
          </p:txBody>
        </p:sp>
        <p:sp>
          <p:nvSpPr>
            <p:cNvPr id="19" name="Line 19"/>
            <p:cNvSpPr>
              <a:spLocks noChangeShapeType="1"/>
            </p:cNvSpPr>
            <p:nvPr/>
          </p:nvSpPr>
          <p:spPr bwMode="auto">
            <a:xfrm>
              <a:off x="1200" y="2616"/>
              <a:ext cx="672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" name="Group 20"/>
          <p:cNvGrpSpPr>
            <a:grpSpLocks/>
          </p:cNvGrpSpPr>
          <p:nvPr/>
        </p:nvGrpSpPr>
        <p:grpSpPr bwMode="auto">
          <a:xfrm>
            <a:off x="1752600" y="3400425"/>
            <a:ext cx="1524000" cy="1552575"/>
            <a:chOff x="912" y="1968"/>
            <a:chExt cx="1296" cy="978"/>
          </a:xfrm>
        </p:grpSpPr>
        <p:sp>
          <p:nvSpPr>
            <p:cNvPr id="21" name="Text Box 21"/>
            <p:cNvSpPr txBox="1">
              <a:spLocks noChangeArrowheads="1"/>
            </p:cNvSpPr>
            <p:nvPr/>
          </p:nvSpPr>
          <p:spPr bwMode="auto">
            <a:xfrm>
              <a:off x="912" y="1968"/>
              <a:ext cx="1296" cy="9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342900" indent="-342900"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</a:rPr>
                <a:t>    2968</a:t>
              </a:r>
            </a:p>
            <a:p>
              <a:pPr marL="342900" indent="-342900"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</a:rPr>
                <a:t>    6524</a:t>
              </a:r>
            </a:p>
            <a:p>
              <a:pPr marL="342900" indent="-342900"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</a:rPr>
                <a:t>    </a:t>
              </a:r>
              <a:r>
                <a:rPr lang="en-US" sz="2400" b="1">
                  <a:solidFill>
                    <a:srgbClr val="FF0000"/>
                  </a:solidFill>
                </a:rPr>
                <a:t>9492</a:t>
              </a:r>
            </a:p>
          </p:txBody>
        </p:sp>
        <p:sp>
          <p:nvSpPr>
            <p:cNvPr id="22" name="Text Box 22"/>
            <p:cNvSpPr txBox="1">
              <a:spLocks noChangeArrowheads="1"/>
            </p:cNvSpPr>
            <p:nvPr/>
          </p:nvSpPr>
          <p:spPr bwMode="auto">
            <a:xfrm>
              <a:off x="1064" y="2112"/>
              <a:ext cx="192" cy="288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</a:rPr>
                <a:t>+</a:t>
              </a:r>
            </a:p>
          </p:txBody>
        </p:sp>
        <p:sp>
          <p:nvSpPr>
            <p:cNvPr id="23" name="Line 23"/>
            <p:cNvSpPr>
              <a:spLocks noChangeShapeType="1"/>
            </p:cNvSpPr>
            <p:nvPr/>
          </p:nvSpPr>
          <p:spPr bwMode="auto">
            <a:xfrm>
              <a:off x="1200" y="2616"/>
              <a:ext cx="672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4" name="Group 24"/>
          <p:cNvGrpSpPr>
            <a:grpSpLocks/>
          </p:cNvGrpSpPr>
          <p:nvPr/>
        </p:nvGrpSpPr>
        <p:grpSpPr bwMode="auto">
          <a:xfrm>
            <a:off x="5334000" y="3429000"/>
            <a:ext cx="2057400" cy="1552575"/>
            <a:chOff x="912" y="1968"/>
            <a:chExt cx="1296" cy="978"/>
          </a:xfrm>
        </p:grpSpPr>
        <p:sp>
          <p:nvSpPr>
            <p:cNvPr id="25" name="Text Box 25"/>
            <p:cNvSpPr txBox="1">
              <a:spLocks noChangeArrowheads="1"/>
            </p:cNvSpPr>
            <p:nvPr/>
          </p:nvSpPr>
          <p:spPr bwMode="auto">
            <a:xfrm>
              <a:off x="912" y="1968"/>
              <a:ext cx="1296" cy="9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342900" indent="-342900"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</a:rPr>
                <a:t>      3917 </a:t>
              </a:r>
            </a:p>
            <a:p>
              <a:pPr marL="342900" indent="-342900"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</a:rPr>
                <a:t>      5267</a:t>
              </a:r>
            </a:p>
            <a:p>
              <a:pPr marL="342900" indent="-342900"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</a:rPr>
                <a:t>      </a:t>
              </a:r>
              <a:r>
                <a:rPr lang="en-US" sz="2400" b="1">
                  <a:solidFill>
                    <a:srgbClr val="FF0000"/>
                  </a:solidFill>
                </a:rPr>
                <a:t>9184</a:t>
              </a:r>
            </a:p>
          </p:txBody>
        </p:sp>
        <p:sp>
          <p:nvSpPr>
            <p:cNvPr id="26" name="Text Box 26"/>
            <p:cNvSpPr txBox="1">
              <a:spLocks noChangeArrowheads="1"/>
            </p:cNvSpPr>
            <p:nvPr/>
          </p:nvSpPr>
          <p:spPr bwMode="auto">
            <a:xfrm>
              <a:off x="1064" y="2112"/>
              <a:ext cx="192" cy="288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</a:rPr>
                <a:t>+</a:t>
              </a:r>
            </a:p>
          </p:txBody>
        </p:sp>
        <p:sp>
          <p:nvSpPr>
            <p:cNvPr id="27" name="Line 27"/>
            <p:cNvSpPr>
              <a:spLocks noChangeShapeType="1"/>
            </p:cNvSpPr>
            <p:nvPr/>
          </p:nvSpPr>
          <p:spPr bwMode="auto">
            <a:xfrm>
              <a:off x="1200" y="2616"/>
              <a:ext cx="672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8" name="Text Box 34"/>
          <p:cNvSpPr txBox="1">
            <a:spLocks noChangeArrowheads="1"/>
          </p:cNvSpPr>
          <p:nvPr/>
        </p:nvSpPr>
        <p:spPr bwMode="auto">
          <a:xfrm>
            <a:off x="322263" y="1076325"/>
            <a:ext cx="911225" cy="588963"/>
          </a:xfrm>
          <a:prstGeom prst="rect">
            <a:avLst/>
          </a:prstGeom>
          <a:solidFill>
            <a:schemeClr val="tx2"/>
          </a:solidFill>
          <a:ln w="9525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chemeClr val="bg1"/>
                </a:solidFill>
                <a:latin typeface=".VnTime" pitchFamily="34" charset="0"/>
              </a:rPr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  <p:bldP spid="9" grpId="0"/>
      <p:bldP spid="10" grpId="0"/>
      <p:bldP spid="10" grpId="1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549275" y="2657475"/>
            <a:ext cx="2463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a) 4685 + 2347</a:t>
            </a: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839788" y="4111625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57696 + 814</a:t>
            </a: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2789238" y="2670175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= </a:t>
            </a:r>
            <a:r>
              <a:rPr lang="en-US" sz="2400" b="1">
                <a:solidFill>
                  <a:srgbClr val="FF0000"/>
                </a:solidFill>
              </a:rPr>
              <a:t>7032</a:t>
            </a: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2668588" y="4111625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= </a:t>
            </a:r>
            <a:r>
              <a:rPr lang="en-US" sz="2400" b="1">
                <a:solidFill>
                  <a:srgbClr val="FF0000"/>
                </a:solidFill>
              </a:rPr>
              <a:t>58510</a:t>
            </a:r>
          </a:p>
        </p:txBody>
      </p:sp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852488" y="3429000"/>
            <a:ext cx="200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6094 + 8566 </a:t>
            </a:r>
          </a:p>
        </p:txBody>
      </p: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2698750" y="34290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= </a:t>
            </a:r>
            <a:r>
              <a:rPr lang="en-US" sz="2400" b="1">
                <a:solidFill>
                  <a:srgbClr val="FF0000"/>
                </a:solidFill>
              </a:rPr>
              <a:t>14660</a:t>
            </a:r>
          </a:p>
        </p:txBody>
      </p:sp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625475" y="1911350"/>
            <a:ext cx="20494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.VnTime" pitchFamily="34" charset="0"/>
              </a:rPr>
              <a:t>Bµi 2: TÝnh</a:t>
            </a:r>
          </a:p>
        </p:txBody>
      </p:sp>
      <p:sp>
        <p:nvSpPr>
          <p:cNvPr id="11" name="Text Box 25"/>
          <p:cNvSpPr txBox="1">
            <a:spLocks noChangeArrowheads="1"/>
          </p:cNvSpPr>
          <p:nvPr/>
        </p:nvSpPr>
        <p:spPr bwMode="auto">
          <a:xfrm>
            <a:off x="0" y="1000125"/>
            <a:ext cx="758825" cy="650875"/>
          </a:xfrm>
          <a:prstGeom prst="rect">
            <a:avLst/>
          </a:prstGeom>
          <a:solidFill>
            <a:schemeClr val="tx2"/>
          </a:solidFill>
          <a:ln w="9525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chemeClr val="bg1"/>
                </a:solidFill>
                <a:latin typeface=".VnTime" pitchFamily="34" charset="0"/>
              </a:rPr>
              <a:t>N</a:t>
            </a:r>
          </a:p>
        </p:txBody>
      </p:sp>
      <p:sp>
        <p:nvSpPr>
          <p:cNvPr id="12" name="Text Box 26"/>
          <p:cNvSpPr txBox="1">
            <a:spLocks noChangeArrowheads="1"/>
          </p:cNvSpPr>
          <p:nvPr/>
        </p:nvSpPr>
        <p:spPr bwMode="auto">
          <a:xfrm>
            <a:off x="4572000" y="2670175"/>
            <a:ext cx="3035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b) 186954 + 247436</a:t>
            </a:r>
          </a:p>
        </p:txBody>
      </p:sp>
      <p:sp>
        <p:nvSpPr>
          <p:cNvPr id="13" name="Text Box 27"/>
          <p:cNvSpPr txBox="1">
            <a:spLocks noChangeArrowheads="1"/>
          </p:cNvSpPr>
          <p:nvPr/>
        </p:nvSpPr>
        <p:spPr bwMode="auto">
          <a:xfrm>
            <a:off x="7620000" y="2670175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= </a:t>
            </a:r>
            <a:r>
              <a:rPr lang="en-US" sz="2400" b="1">
                <a:solidFill>
                  <a:srgbClr val="FF0000"/>
                </a:solidFill>
              </a:rPr>
              <a:t>434390</a:t>
            </a:r>
          </a:p>
        </p:txBody>
      </p:sp>
      <p:sp>
        <p:nvSpPr>
          <p:cNvPr id="14" name="Text Box 28"/>
          <p:cNvSpPr txBox="1">
            <a:spLocks noChangeArrowheads="1"/>
          </p:cNvSpPr>
          <p:nvPr/>
        </p:nvSpPr>
        <p:spPr bwMode="auto">
          <a:xfrm>
            <a:off x="5180013" y="3429000"/>
            <a:ext cx="27320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514625 + 82398 </a:t>
            </a:r>
          </a:p>
        </p:txBody>
      </p:sp>
      <p:sp>
        <p:nvSpPr>
          <p:cNvPr id="15" name="Text Box 29"/>
          <p:cNvSpPr txBox="1">
            <a:spLocks noChangeArrowheads="1"/>
          </p:cNvSpPr>
          <p:nvPr/>
        </p:nvSpPr>
        <p:spPr bwMode="auto">
          <a:xfrm>
            <a:off x="7620000" y="34290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= </a:t>
            </a:r>
            <a:r>
              <a:rPr lang="en-US" sz="2400" b="1">
                <a:solidFill>
                  <a:srgbClr val="FF0000"/>
                </a:solidFill>
              </a:rPr>
              <a:t>597023</a:t>
            </a:r>
          </a:p>
        </p:txBody>
      </p:sp>
      <p:sp>
        <p:nvSpPr>
          <p:cNvPr id="16" name="Text Box 30"/>
          <p:cNvSpPr txBox="1">
            <a:spLocks noChangeArrowheads="1"/>
          </p:cNvSpPr>
          <p:nvPr/>
        </p:nvSpPr>
        <p:spPr bwMode="auto">
          <a:xfrm>
            <a:off x="5330825" y="4035425"/>
            <a:ext cx="2732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793575 + 6425</a:t>
            </a:r>
          </a:p>
        </p:txBody>
      </p:sp>
      <p:sp>
        <p:nvSpPr>
          <p:cNvPr id="17" name="Text Box 31"/>
          <p:cNvSpPr txBox="1">
            <a:spLocks noChangeArrowheads="1"/>
          </p:cNvSpPr>
          <p:nvPr/>
        </p:nvSpPr>
        <p:spPr bwMode="auto">
          <a:xfrm>
            <a:off x="7620000" y="4035425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= </a:t>
            </a:r>
            <a:r>
              <a:rPr lang="en-US" sz="2400" b="1">
                <a:solidFill>
                  <a:srgbClr val="FF0000"/>
                </a:solidFill>
              </a:rPr>
              <a:t>800000</a:t>
            </a:r>
          </a:p>
        </p:txBody>
      </p:sp>
      <p:sp>
        <p:nvSpPr>
          <p:cNvPr id="18" name="Text Box 33"/>
          <p:cNvSpPr txBox="1">
            <a:spLocks noChangeArrowheads="1"/>
          </p:cNvSpPr>
          <p:nvPr/>
        </p:nvSpPr>
        <p:spPr bwMode="auto">
          <a:xfrm>
            <a:off x="169863" y="5249863"/>
            <a:ext cx="8974137" cy="1076325"/>
          </a:xfrm>
          <a:prstGeom prst="rect">
            <a:avLst/>
          </a:prstGeom>
          <a:solidFill>
            <a:srgbClr val="33CCFF"/>
          </a:solidFill>
          <a:ln w="9525">
            <a:solidFill>
              <a:srgbClr val="33CC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.VnTime" pitchFamily="34" charset="0"/>
              </a:rPr>
              <a:t>Khi thùc hiÖn phÐp céng c¸c sè tù nhiªn em thùc hiÖn c¸c phÐp tÝnh theo thø tù nµo?</a:t>
            </a:r>
            <a:endParaRPr lang="vi-VN" sz="3200">
              <a:latin typeface=".VnTim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8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2" grpId="0"/>
      <p:bldP spid="14" grpId="0"/>
      <p:bldP spid="16" grpId="0"/>
      <p:bldP spid="1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701675" y="168275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Bài 3 :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2667000" y="1600200"/>
            <a:ext cx="1524000" cy="45720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u="sng"/>
              <a:t>Tóm tắt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1981200" y="2133600"/>
            <a:ext cx="3810000" cy="45720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/>
              <a:t>Cây lấy gỗ  : 325 164 cây 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1981200" y="2590800"/>
            <a:ext cx="3810000" cy="45720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/>
              <a:t>Cây ăn quả :   60 830 cây </a:t>
            </a:r>
          </a:p>
        </p:txBody>
      </p:sp>
      <p:sp>
        <p:nvSpPr>
          <p:cNvPr id="8" name="AutoShape 8"/>
          <p:cNvSpPr>
            <a:spLocks/>
          </p:cNvSpPr>
          <p:nvPr/>
        </p:nvSpPr>
        <p:spPr bwMode="auto">
          <a:xfrm>
            <a:off x="5943600" y="2133600"/>
            <a:ext cx="76200" cy="914400"/>
          </a:xfrm>
          <a:prstGeom prst="rightBrace">
            <a:avLst>
              <a:gd name="adj1" fmla="val 100000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6096000" y="2286000"/>
            <a:ext cx="1219200" cy="45720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/>
              <a:t>? </a:t>
            </a:r>
            <a:r>
              <a:rPr lang="en-US" sz="2400"/>
              <a:t>Cây</a:t>
            </a:r>
            <a:r>
              <a:rPr lang="en-US" sz="2400" b="1"/>
              <a:t> </a:t>
            </a: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2667000" y="3200400"/>
            <a:ext cx="1219200" cy="45720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 u="sng"/>
              <a:t>Giải </a:t>
            </a: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1447800" y="3733800"/>
            <a:ext cx="5867400" cy="155257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/>
              <a:t>Số cây cả huyện đó đã trồng được là : 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/>
              <a:t>325164 + 60830 = 385994 (cây)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2400" u="sng"/>
              <a:t>Đáp số</a:t>
            </a:r>
            <a:r>
              <a:rPr lang="en-US" sz="2400"/>
              <a:t> : 385994 cây</a:t>
            </a:r>
          </a:p>
        </p:txBody>
      </p:sp>
      <p:grpSp>
        <p:nvGrpSpPr>
          <p:cNvPr id="12" name="Group 18"/>
          <p:cNvGrpSpPr>
            <a:grpSpLocks/>
          </p:cNvGrpSpPr>
          <p:nvPr/>
        </p:nvGrpSpPr>
        <p:grpSpPr bwMode="auto">
          <a:xfrm>
            <a:off x="0" y="923925"/>
            <a:ext cx="1063625" cy="917575"/>
            <a:chOff x="288" y="248"/>
            <a:chExt cx="864" cy="844"/>
          </a:xfrm>
        </p:grpSpPr>
        <p:grpSp>
          <p:nvGrpSpPr>
            <p:cNvPr id="13" name="Group 19"/>
            <p:cNvGrpSpPr>
              <a:grpSpLocks/>
            </p:cNvGrpSpPr>
            <p:nvPr/>
          </p:nvGrpSpPr>
          <p:grpSpPr bwMode="auto">
            <a:xfrm>
              <a:off x="288" y="248"/>
              <a:ext cx="864" cy="768"/>
              <a:chOff x="720" y="1785"/>
              <a:chExt cx="768" cy="399"/>
            </a:xfrm>
          </p:grpSpPr>
          <p:graphicFrame>
            <p:nvGraphicFramePr>
              <p:cNvPr id="15" name="Object 20"/>
              <p:cNvGraphicFramePr>
                <a:graphicFrameLocks noChangeAspect="1"/>
              </p:cNvGraphicFramePr>
              <p:nvPr/>
            </p:nvGraphicFramePr>
            <p:xfrm>
              <a:off x="720" y="1785"/>
              <a:ext cx="672" cy="399"/>
            </p:xfrm>
            <a:graphic>
              <a:graphicData uri="http://schemas.openxmlformats.org/presentationml/2006/ole">
                <p:oleObj spid="_x0000_s58370" r:id="rId3" imgW="1036015" imgH="504749" progId="MS_ClipArt_Gallery">
                  <p:embed/>
                </p:oleObj>
              </a:graphicData>
            </a:graphic>
          </p:graphicFrame>
          <p:pic>
            <p:nvPicPr>
              <p:cNvPr id="16" name="Picture 21" descr="ag00218_"/>
              <p:cNvPicPr>
                <a:picLocks noChangeAspect="1" noChangeArrowheads="1" noCrop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1110" y="1944"/>
                <a:ext cx="378" cy="1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14" name="Text Box 22"/>
            <p:cNvSpPr txBox="1">
              <a:spLocks noChangeArrowheads="1"/>
            </p:cNvSpPr>
            <p:nvPr/>
          </p:nvSpPr>
          <p:spPr bwMode="auto">
            <a:xfrm>
              <a:off x="528" y="391"/>
              <a:ext cx="302" cy="7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n-US" sz="4400" b="1">
                <a:solidFill>
                  <a:srgbClr val="3333FF"/>
                </a:solidFill>
                <a:latin typeface=".VnTime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 animBg="1"/>
      <p:bldP spid="9" grpId="0"/>
      <p:bldP spid="10" grpId="0"/>
      <p:bldP spid="1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320828"/>
  <p:tag name="VIOLETTITLE" val="PHÉP CỘNG tiết 29"/>
  <p:tag name="VIOLETLESSON" val="19"/>
  <p:tag name="VIOLETCATID" val="8049779"/>
  <p:tag name="VIOLETSUBJECT" val="Toán học 4"/>
  <p:tag name="VIOLETSOURCE" val="Vân Anh Trường TH Hồng Thái"/>
  <p:tag name="VIOLETAUTHORID" val="240494"/>
  <p:tag name="VIOLETAUTHORNAME" val="Phan Thi Van Anh"/>
  <p:tag name="VIOLETAUTHORAVATAR" val="no_avatarf.jpg"/>
  <p:tag name="VIOLETAUTHORADDRESS" val="truong th bao hung - yen bai"/>
  <p:tag name="VIOLETDATE" val="2012-09-26 10:44:17"/>
  <p:tag name="VIOLETHIT" val="313"/>
  <p:tag name="VIOLETLIKE" val="0"/>
  <p:tag name="MMPROD_NEXTUNIQUEID" val="10012"/>
  <p:tag name="MMPROD_UIDATA" val="&lt;database version=&quot;7.0&quot;&gt;&lt;object type=&quot;1&quot; unique_id=&quot;10001&quot;&gt;&lt;object type=&quot;2&quot; unique_id=&quot;10922&quot;&gt;&lt;object type=&quot;3&quot; unique_id=&quot;10923&quot;&gt;&lt;property id=&quot;20148&quot; value=&quot;5&quot;/&gt;&lt;property id=&quot;20300&quot; value=&quot;Slide 1&quot;/&gt;&lt;property id=&quot;20307&quot; value=&quot;298&quot;/&gt;&lt;/object&gt;&lt;object type=&quot;3&quot; unique_id=&quot;10924&quot;&gt;&lt;property id=&quot;20148&quot; value=&quot;5&quot;/&gt;&lt;property id=&quot;20300&quot; value=&quot;Slide 2&quot;/&gt;&lt;property id=&quot;20307&quot; value=&quot;259&quot;/&gt;&lt;/object&gt;&lt;object type=&quot;3&quot; unique_id=&quot;10925&quot;&gt;&lt;property id=&quot;20148&quot; value=&quot;5&quot;/&gt;&lt;property id=&quot;20300&quot; value=&quot;Slide 3&quot;/&gt;&lt;property id=&quot;20307&quot; value=&quot;286&quot;/&gt;&lt;/object&gt;&lt;object type=&quot;3&quot; unique_id=&quot;10926&quot;&gt;&lt;property id=&quot;20148&quot; value=&quot;5&quot;/&gt;&lt;property id=&quot;20300&quot; value=&quot;Slide 4&quot;/&gt;&lt;property id=&quot;20307&quot; value=&quot;282&quot;/&gt;&lt;/object&gt;&lt;object type=&quot;3&quot; unique_id=&quot;10927&quot;&gt;&lt;property id=&quot;20148&quot; value=&quot;5&quot;/&gt;&lt;property id=&quot;20300&quot; value=&quot;Slide 5&quot;/&gt;&lt;property id=&quot;20307&quot; value=&quot;299&quot;/&gt;&lt;/object&gt;&lt;object type=&quot;3&quot; unique_id=&quot;10928&quot;&gt;&lt;property id=&quot;20148&quot; value=&quot;5&quot;/&gt;&lt;property id=&quot;20300&quot; value=&quot;Slide 6&quot;/&gt;&lt;property id=&quot;20307&quot; value=&quot;290&quot;/&gt;&lt;/object&gt;&lt;object type=&quot;3&quot; unique_id=&quot;10929&quot;&gt;&lt;property id=&quot;20148&quot; value=&quot;5&quot;/&gt;&lt;property id=&quot;20300&quot; value=&quot;Slide 7&quot;/&gt;&lt;property id=&quot;20307&quot; value=&quot;301&quot;/&gt;&lt;/object&gt;&lt;object type=&quot;3&quot; unique_id=&quot;10930&quot;&gt;&lt;property id=&quot;20148&quot; value=&quot;5&quot;/&gt;&lt;property id=&quot;20300&quot; value=&quot;Slide 8&quot;/&gt;&lt;property id=&quot;20307&quot; value=&quot;302&quot;/&gt;&lt;/object&gt;&lt;object type=&quot;3&quot; unique_id=&quot;10931&quot;&gt;&lt;property id=&quot;20148&quot; value=&quot;5&quot;/&gt;&lt;property id=&quot;20300&quot; value=&quot;Slide 9&quot;/&gt;&lt;property id=&quot;20307&quot; value=&quot;303&quot;/&gt;&lt;/object&gt;&lt;object type=&quot;3&quot; unique_id=&quot;10932&quot;&gt;&lt;property id=&quot;20148&quot; value=&quot;5&quot;/&gt;&lt;property id=&quot;20300&quot; value=&quot;Slide 10&quot;/&gt;&lt;property id=&quot;20307&quot; value=&quot;294&quot;/&gt;&lt;/object&gt;&lt;object type=&quot;3&quot; unique_id=&quot;10933&quot;&gt;&lt;property id=&quot;20148&quot; value=&quot;5&quot;/&gt;&lt;property id=&quot;20300&quot; value=&quot;Slide 11&quot;/&gt;&lt;property id=&quot;20307&quot; value=&quot;296&quot;/&gt;&lt;/object&gt;&lt;object type=&quot;3&quot; unique_id=&quot;10934&quot;&gt;&lt;property id=&quot;20148&quot; value=&quot;5&quot;/&gt;&lt;property id=&quot;20300&quot; value=&quot;Slide 12&quot;/&gt;&lt;property id=&quot;20307&quot; value=&quot;295&quot;/&gt;&lt;/object&gt;&lt;/object&gt;&lt;object type=&quot;8&quot; unique_id=&quot;10948&quot;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706</TotalTime>
  <Words>571</Words>
  <Application>Microsoft Office PowerPoint</Application>
  <PresentationFormat>On-screen Show (4:3)</PresentationFormat>
  <Paragraphs>130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Times New Roman</vt:lpstr>
      <vt:lpstr>.VnTime</vt:lpstr>
      <vt:lpstr>.VnTimeH</vt:lpstr>
      <vt:lpstr>.VnBahamasBH</vt:lpstr>
      <vt:lpstr>Flow</vt:lpstr>
      <vt:lpstr>Microsoft Equation 3.0</vt:lpstr>
      <vt:lpstr>MS_ClipArt_Gallery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Cong ty may tinh Son Dat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Phep cong hai phan so</dc:title>
  <dc:subject>lop 4</dc:subject>
  <dc:creator>Nguyễn Thanh Hà</dc:creator>
  <cp:lastModifiedBy>AutoBVT</cp:lastModifiedBy>
  <cp:revision>85</cp:revision>
  <dcterms:created xsi:type="dcterms:W3CDTF">2009-02-10T14:30:46Z</dcterms:created>
  <dcterms:modified xsi:type="dcterms:W3CDTF">2016-01-19T06:17:51Z</dcterms:modified>
</cp:coreProperties>
</file>